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3398500" cy="20104100"/>
  <p:notesSz cx="133985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2664" y="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5363" y="6232271"/>
            <a:ext cx="1139412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10727" y="11258296"/>
            <a:ext cx="938339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70242" y="4623943"/>
            <a:ext cx="58311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903497" y="4623943"/>
            <a:ext cx="58311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72215" y="291454"/>
            <a:ext cx="12696125" cy="10513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0242" y="804164"/>
            <a:ext cx="1206436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0242" y="4623943"/>
            <a:ext cx="1206436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557649" y="18696814"/>
            <a:ext cx="428955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70242" y="18696814"/>
            <a:ext cx="308311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51492" y="18696814"/>
            <a:ext cx="3083115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hyperlink" Target="https://www.scielo.br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89126" y="454582"/>
            <a:ext cx="10615295" cy="5988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2375"/>
              </a:lnSpc>
              <a:spcBef>
                <a:spcPts val="95"/>
              </a:spcBef>
            </a:pP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XXI</a:t>
            </a:r>
            <a:r>
              <a:rPr sz="2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SIMPÓSIO</a:t>
            </a:r>
            <a:r>
              <a:rPr sz="2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INOVAÇÕES</a:t>
            </a:r>
            <a:r>
              <a:rPr sz="2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TÉCNICAS</a:t>
            </a:r>
            <a:r>
              <a:rPr sz="2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DA</a:t>
            </a:r>
            <a:r>
              <a:rPr sz="2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ETEC</a:t>
            </a:r>
            <a:r>
              <a:rPr sz="2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ASTOR</a:t>
            </a:r>
            <a:r>
              <a:rPr sz="20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dirty="0">
                <a:solidFill>
                  <a:srgbClr val="FFFFFF"/>
                </a:solidFill>
                <a:latin typeface="Arial"/>
                <a:cs typeface="Arial"/>
              </a:rPr>
              <a:t>MATTOS</a:t>
            </a:r>
            <a:r>
              <a:rPr sz="205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Arial"/>
                <a:cs typeface="Arial"/>
              </a:rPr>
              <a:t>CARVALHO</a:t>
            </a:r>
            <a:endParaRPr sz="2050">
              <a:latin typeface="Arial"/>
              <a:cs typeface="Arial"/>
            </a:endParaRPr>
          </a:p>
          <a:p>
            <a:pPr marR="5080" algn="r">
              <a:lnSpc>
                <a:spcPts val="2135"/>
              </a:lnSpc>
            </a:pPr>
            <a:r>
              <a:rPr sz="1850" dirty="0">
                <a:solidFill>
                  <a:srgbClr val="FFFFFF"/>
                </a:solidFill>
                <a:latin typeface="Calibri"/>
                <a:cs typeface="Calibri"/>
              </a:rPr>
              <a:t>02</a:t>
            </a:r>
            <a:r>
              <a:rPr sz="185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50" dirty="0">
                <a:solidFill>
                  <a:srgbClr val="FFFFFF"/>
                </a:solidFill>
                <a:latin typeface="Calibri"/>
                <a:cs typeface="Calibri"/>
              </a:rPr>
              <a:t>de dezembro de </a:t>
            </a:r>
            <a:r>
              <a:rPr sz="1850" spc="-20" dirty="0">
                <a:solidFill>
                  <a:srgbClr val="FFFFFF"/>
                </a:solidFill>
                <a:latin typeface="Calibri"/>
                <a:cs typeface="Calibri"/>
              </a:rPr>
              <a:t>2025</a:t>
            </a:r>
            <a:endParaRPr sz="18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65898" y="1618064"/>
            <a:ext cx="11470005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dirty="0">
                <a:latin typeface="Arial"/>
                <a:cs typeface="Arial"/>
              </a:rPr>
              <a:t>PRODUÇÃO</a:t>
            </a:r>
            <a:r>
              <a:rPr sz="1750" b="1" spc="-35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DE</a:t>
            </a:r>
            <a:r>
              <a:rPr sz="1750" b="1" spc="-35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FORRAGEM</a:t>
            </a:r>
            <a:r>
              <a:rPr sz="1750" b="1" spc="-30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HIDROPÔNICA</a:t>
            </a:r>
            <a:r>
              <a:rPr sz="1750" b="1" spc="-35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COMO</a:t>
            </a:r>
            <a:r>
              <a:rPr sz="1750" b="1" spc="-35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ALTERNATIVA</a:t>
            </a:r>
            <a:r>
              <a:rPr sz="1750" b="1" spc="-30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DE</a:t>
            </a:r>
            <a:r>
              <a:rPr sz="1750" b="1" spc="-35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ALIMENTAÇÃO</a:t>
            </a:r>
            <a:r>
              <a:rPr sz="1750" b="1" spc="-30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NA</a:t>
            </a:r>
            <a:r>
              <a:rPr sz="1750" b="1" spc="-35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ÉPOCA</a:t>
            </a:r>
            <a:r>
              <a:rPr sz="1750" b="1" spc="-35" dirty="0">
                <a:latin typeface="Arial"/>
                <a:cs typeface="Arial"/>
              </a:rPr>
              <a:t> </a:t>
            </a:r>
            <a:r>
              <a:rPr sz="1750" b="1" dirty="0">
                <a:latin typeface="Arial"/>
                <a:cs typeface="Arial"/>
              </a:rPr>
              <a:t>DE</a:t>
            </a:r>
            <a:r>
              <a:rPr sz="1750" b="1" spc="-30" dirty="0">
                <a:latin typeface="Arial"/>
                <a:cs typeface="Arial"/>
              </a:rPr>
              <a:t> </a:t>
            </a:r>
            <a:r>
              <a:rPr sz="1750" b="1" spc="-20" dirty="0">
                <a:latin typeface="Arial"/>
                <a:cs typeface="Arial"/>
              </a:rPr>
              <a:t>SECA</a:t>
            </a:r>
            <a:endParaRPr sz="1750">
              <a:latin typeface="Arial"/>
              <a:cs typeface="Arial"/>
            </a:endParaRPr>
          </a:p>
          <a:p>
            <a:pPr marL="26034">
              <a:lnSpc>
                <a:spcPct val="100000"/>
              </a:lnSpc>
              <a:spcBef>
                <a:spcPts val="55"/>
              </a:spcBef>
            </a:pPr>
            <a:r>
              <a:rPr sz="1000" b="1" spc="10" dirty="0">
                <a:latin typeface="Arial"/>
                <a:cs typeface="Arial"/>
              </a:rPr>
              <a:t>CESAR</a:t>
            </a:r>
            <a:r>
              <a:rPr sz="1000" b="1" spc="75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AUGUSTO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DIAS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GONÇALVES,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GABRIEL</a:t>
            </a:r>
            <a:r>
              <a:rPr sz="1000" b="1" spc="75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TASCIN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RODRIGUES,GIOVANI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KENJI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BARBOSA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DOS</a:t>
            </a:r>
            <a:r>
              <a:rPr sz="1000" b="1" spc="75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SANTOS,HENRICO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CARDOSO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DE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OLIVEIRA,THALES</a:t>
            </a:r>
            <a:r>
              <a:rPr sz="1000" b="1" spc="75" dirty="0">
                <a:latin typeface="Arial"/>
                <a:cs typeface="Arial"/>
              </a:rPr>
              <a:t> </a:t>
            </a:r>
            <a:r>
              <a:rPr sz="1000" b="1" spc="10" dirty="0">
                <a:latin typeface="Arial"/>
                <a:cs typeface="Arial"/>
              </a:rPr>
              <a:t>RODRIGUES</a:t>
            </a:r>
            <a:r>
              <a:rPr sz="1000" b="1" spc="80" dirty="0">
                <a:latin typeface="Arial"/>
                <a:cs typeface="Arial"/>
              </a:rPr>
              <a:t> </a:t>
            </a:r>
            <a:r>
              <a:rPr sz="1000" b="1" spc="-10" dirty="0">
                <a:latin typeface="Arial"/>
                <a:cs typeface="Arial"/>
              </a:rPr>
              <a:t>PESCARA</a:t>
            </a:r>
            <a:endParaRPr sz="1000">
              <a:latin typeface="Arial"/>
              <a:cs typeface="Arial"/>
            </a:endParaRPr>
          </a:p>
          <a:p>
            <a:pPr marR="34290" algn="ctr">
              <a:lnSpc>
                <a:spcPct val="100000"/>
              </a:lnSpc>
              <a:spcBef>
                <a:spcPts val="5"/>
              </a:spcBef>
            </a:pPr>
            <a:r>
              <a:rPr sz="1200" b="1" spc="-10" dirty="0">
                <a:latin typeface="Arial"/>
                <a:cs typeface="Arial"/>
              </a:rPr>
              <a:t>Orientador(a):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dirty="0">
                <a:latin typeface="Arial MT"/>
                <a:cs typeface="Arial MT"/>
              </a:rPr>
              <a:t>Prof.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WESTERLY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JACOBSON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DA</a:t>
            </a:r>
            <a:r>
              <a:rPr sz="1200" spc="-2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SILVA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9187" y="16313244"/>
            <a:ext cx="12737465" cy="41275"/>
          </a:xfrm>
          <a:custGeom>
            <a:avLst/>
            <a:gdLst/>
            <a:ahLst/>
            <a:cxnLst/>
            <a:rect l="l" t="t" r="r" b="b"/>
            <a:pathLst>
              <a:path w="12737465" h="41275">
                <a:moveTo>
                  <a:pt x="0" y="0"/>
                </a:moveTo>
                <a:lnTo>
                  <a:pt x="12736921" y="41275"/>
                </a:lnTo>
              </a:path>
            </a:pathLst>
          </a:custGeom>
          <a:ln w="31031">
            <a:solidFill>
              <a:srgbClr val="0093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54061" y="16358248"/>
            <a:ext cx="12860655" cy="1972784"/>
          </a:xfrm>
          <a:prstGeom prst="rect">
            <a:avLst/>
          </a:prstGeom>
        </p:spPr>
        <p:txBody>
          <a:bodyPr vert="horz" wrap="square" lIns="0" tIns="1587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0"/>
              </a:spcBef>
            </a:pPr>
            <a:r>
              <a:rPr sz="1650" b="1" dirty="0">
                <a:latin typeface="Calibri"/>
                <a:cs typeface="Calibri"/>
              </a:rPr>
              <a:t>PRINCIPAIS</a:t>
            </a:r>
            <a:r>
              <a:rPr sz="1650" b="1" spc="-90" dirty="0">
                <a:latin typeface="Calibri"/>
                <a:cs typeface="Calibri"/>
              </a:rPr>
              <a:t> </a:t>
            </a:r>
            <a:r>
              <a:rPr sz="1650" b="1" dirty="0">
                <a:latin typeface="Calibri"/>
                <a:cs typeface="Calibri"/>
              </a:rPr>
              <a:t>REFERÊNCIAS</a:t>
            </a:r>
            <a:r>
              <a:rPr sz="1650" b="1" spc="-85" dirty="0">
                <a:latin typeface="Calibri"/>
                <a:cs typeface="Calibri"/>
              </a:rPr>
              <a:t> </a:t>
            </a:r>
            <a:r>
              <a:rPr sz="1650" b="1" spc="-10" dirty="0">
                <a:latin typeface="Calibri"/>
                <a:cs typeface="Calibri"/>
              </a:rPr>
              <a:t>BIBLIOGRÁFICAS</a:t>
            </a:r>
            <a:endParaRPr sz="1650" dirty="0">
              <a:latin typeface="Calibri"/>
              <a:cs typeface="Calibri"/>
            </a:endParaRPr>
          </a:p>
          <a:p>
            <a:pPr marL="618490" marR="603885" indent="320040">
              <a:lnSpc>
                <a:spcPts val="1360"/>
              </a:lnSpc>
              <a:spcBef>
                <a:spcPts val="855"/>
              </a:spcBef>
            </a:pPr>
            <a:r>
              <a:rPr sz="1150" b="1" spc="-10" dirty="0">
                <a:latin typeface="Calibri"/>
                <a:cs typeface="Calibri"/>
              </a:rPr>
              <a:t>AMORIM,</a:t>
            </a:r>
            <a:r>
              <a:rPr sz="1150" b="1" spc="-3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R.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M.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et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al.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Potencial</a:t>
            </a:r>
            <a:r>
              <a:rPr sz="1150" b="1" spc="-3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hidropônico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para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produção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forragem.</a:t>
            </a:r>
            <a:r>
              <a:rPr sz="1150" b="1" spc="-3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Estudo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realizado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na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UNESP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-3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Jaboticabal,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avaliando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produtividade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qualidade</a:t>
            </a:r>
            <a:r>
              <a:rPr sz="1150" b="1" spc="-3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milho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irrigado.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MilkPoint</a:t>
            </a:r>
            <a:r>
              <a:rPr sz="1150" b="1" spc="-10" dirty="0">
                <a:latin typeface="Calibri"/>
                <a:cs typeface="Calibri"/>
              </a:rPr>
              <a:t>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2000. CAMPÊLO,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et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al.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Estudo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acerca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aspecto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dos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substratos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quanto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à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produção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forragem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hidropônica.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i="1" dirty="0">
                <a:latin typeface="Calibri"/>
                <a:cs typeface="Calibri"/>
              </a:rPr>
              <a:t>SciELO</a:t>
            </a:r>
            <a:r>
              <a:rPr sz="1150" b="1" i="1" spc="-30" dirty="0">
                <a:latin typeface="Calibri"/>
                <a:cs typeface="Calibri"/>
              </a:rPr>
              <a:t> </a:t>
            </a:r>
            <a:r>
              <a:rPr sz="1150" b="1" i="1" dirty="0">
                <a:latin typeface="Calibri"/>
                <a:cs typeface="Calibri"/>
              </a:rPr>
              <a:t>Brasil</a:t>
            </a:r>
            <a:r>
              <a:rPr sz="1150" b="1" dirty="0">
                <a:latin typeface="Calibri"/>
                <a:cs typeface="Calibri"/>
              </a:rPr>
              <a:t>,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2021.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Disponível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em:</a:t>
            </a:r>
            <a:r>
              <a:rPr sz="1150" b="1" u="heavy" spc="-5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sz="1150" b="1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2"/>
              </a:rPr>
              <a:t>https://www.scielo.br</a:t>
            </a:r>
            <a:r>
              <a:rPr sz="1150" b="1" spc="-10" dirty="0">
                <a:latin typeface="Calibri"/>
                <a:cs typeface="Calibri"/>
              </a:rPr>
              <a:t>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Acesso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em: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10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maio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2025.</a:t>
            </a:r>
            <a:endParaRPr sz="1150" dirty="0">
              <a:latin typeface="Calibri"/>
              <a:cs typeface="Calibri"/>
            </a:endParaRPr>
          </a:p>
          <a:p>
            <a:pPr algn="ctr">
              <a:lnSpc>
                <a:spcPts val="1310"/>
              </a:lnSpc>
            </a:pPr>
            <a:r>
              <a:rPr sz="1150" b="1" spc="-10" dirty="0">
                <a:latin typeface="Calibri"/>
                <a:cs typeface="Calibri"/>
              </a:rPr>
              <a:t>MARTINS,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D.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S.;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SOUZA,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J.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Viabilidade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do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uso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forragem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hidropônica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na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alimentação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pequenos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ruminantes.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Boletim</a:t>
            </a:r>
            <a:r>
              <a:rPr sz="1150" b="1" i="1" spc="-25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Técnico</a:t>
            </a:r>
            <a:r>
              <a:rPr sz="1150" b="1" i="1" spc="-20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Agropecuário</a:t>
            </a:r>
            <a:r>
              <a:rPr sz="1150" b="1" spc="-10" dirty="0">
                <a:latin typeface="Calibri"/>
                <a:cs typeface="Calibri"/>
              </a:rPr>
              <a:t>,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v.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11,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p.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23-</a:t>
            </a:r>
            <a:r>
              <a:rPr sz="1150" b="1" dirty="0">
                <a:latin typeface="Calibri"/>
                <a:cs typeface="Calibri"/>
              </a:rPr>
              <a:t>30,</a:t>
            </a:r>
            <a:r>
              <a:rPr sz="1150" b="1" spc="-2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2022.</a:t>
            </a:r>
            <a:endParaRPr sz="1150" dirty="0">
              <a:latin typeface="Calibri"/>
              <a:cs typeface="Calibri"/>
            </a:endParaRPr>
          </a:p>
          <a:p>
            <a:pPr algn="ctr">
              <a:lnSpc>
                <a:spcPts val="1360"/>
              </a:lnSpc>
            </a:pPr>
            <a:r>
              <a:rPr sz="1150" b="1" spc="-10" dirty="0">
                <a:latin typeface="Calibri"/>
                <a:cs typeface="Calibri"/>
              </a:rPr>
              <a:t>MOURA,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J.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T.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et</a:t>
            </a:r>
            <a:r>
              <a:rPr sz="1150" b="1" spc="-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al.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Características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nutricionais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-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aveia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milho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em</a:t>
            </a:r>
            <a:r>
              <a:rPr sz="1150" b="1" spc="-10" dirty="0">
                <a:latin typeface="Calibri"/>
                <a:cs typeface="Calibri"/>
              </a:rPr>
              <a:t> sistemas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hidropônicos.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i="1" dirty="0">
                <a:latin typeface="Calibri"/>
                <a:cs typeface="Calibri"/>
              </a:rPr>
              <a:t>Jornal</a:t>
            </a:r>
            <a:r>
              <a:rPr sz="1150" b="1" i="1" spc="-15" dirty="0">
                <a:latin typeface="Calibri"/>
                <a:cs typeface="Calibri"/>
              </a:rPr>
              <a:t> </a:t>
            </a:r>
            <a:r>
              <a:rPr sz="1150" b="1" i="1" dirty="0">
                <a:latin typeface="Calibri"/>
                <a:cs typeface="Calibri"/>
              </a:rPr>
              <a:t>de</a:t>
            </a:r>
            <a:r>
              <a:rPr sz="1150" b="1" i="1" spc="-10" dirty="0">
                <a:latin typeface="Calibri"/>
                <a:cs typeface="Calibri"/>
              </a:rPr>
              <a:t> Nutrição</a:t>
            </a:r>
            <a:r>
              <a:rPr sz="1150" b="1" i="1" spc="-15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Animal</a:t>
            </a:r>
            <a:r>
              <a:rPr sz="1150" b="1" spc="-10" dirty="0">
                <a:latin typeface="Calibri"/>
                <a:cs typeface="Calibri"/>
              </a:rPr>
              <a:t>,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v.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20,</a:t>
            </a:r>
            <a:r>
              <a:rPr sz="1150" b="1" spc="-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3,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p.</a:t>
            </a:r>
            <a:r>
              <a:rPr sz="1150" b="1" spc="-10" dirty="0">
                <a:latin typeface="Calibri"/>
                <a:cs typeface="Calibri"/>
              </a:rPr>
              <a:t> 147-</a:t>
            </a:r>
            <a:r>
              <a:rPr sz="1150" b="1" dirty="0">
                <a:latin typeface="Calibri"/>
                <a:cs typeface="Calibri"/>
              </a:rPr>
              <a:t>153,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2021.</a:t>
            </a:r>
            <a:endParaRPr sz="1150" dirty="0">
              <a:latin typeface="Calibri"/>
              <a:cs typeface="Calibri"/>
            </a:endParaRPr>
          </a:p>
          <a:p>
            <a:pPr algn="ctr">
              <a:lnSpc>
                <a:spcPts val="1360"/>
              </a:lnSpc>
            </a:pPr>
            <a:r>
              <a:rPr sz="1150" b="1" spc="-10" dirty="0">
                <a:latin typeface="Calibri"/>
                <a:cs typeface="Calibri"/>
              </a:rPr>
              <a:t>OLIVEIRA,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R.</a:t>
            </a:r>
            <a:r>
              <a:rPr sz="1150" b="1" spc="-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et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al.</a:t>
            </a:r>
            <a:r>
              <a:rPr sz="1150" b="1" spc="-10" dirty="0">
                <a:latin typeface="Calibri"/>
                <a:cs typeface="Calibri"/>
              </a:rPr>
              <a:t> Adaptabilidade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-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culturas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forrageiras </a:t>
            </a:r>
            <a:r>
              <a:rPr sz="1150" b="1" dirty="0">
                <a:latin typeface="Calibri"/>
                <a:cs typeface="Calibri"/>
              </a:rPr>
              <a:t>em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sistemas hidropônicos.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Agroecologia </a:t>
            </a:r>
            <a:r>
              <a:rPr sz="1150" b="1" i="1" dirty="0">
                <a:latin typeface="Calibri"/>
                <a:cs typeface="Calibri"/>
              </a:rPr>
              <a:t>em</a:t>
            </a:r>
            <a:r>
              <a:rPr sz="1150" b="1" i="1" spc="-15" dirty="0">
                <a:latin typeface="Calibri"/>
                <a:cs typeface="Calibri"/>
              </a:rPr>
              <a:t> </a:t>
            </a:r>
            <a:r>
              <a:rPr sz="1150" b="1" i="1" dirty="0">
                <a:latin typeface="Calibri"/>
                <a:cs typeface="Calibri"/>
              </a:rPr>
              <a:t>Foco</a:t>
            </a:r>
            <a:r>
              <a:rPr sz="1150" b="1" dirty="0">
                <a:latin typeface="Calibri"/>
                <a:cs typeface="Calibri"/>
              </a:rPr>
              <a:t>,</a:t>
            </a:r>
            <a:r>
              <a:rPr sz="1150" b="1" spc="-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v.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7,</a:t>
            </a:r>
            <a:r>
              <a:rPr sz="1150" b="1" spc="-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1,</a:t>
            </a:r>
            <a:r>
              <a:rPr sz="1150" b="1" spc="-1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p.</a:t>
            </a:r>
            <a:r>
              <a:rPr sz="1150" b="1" spc="-1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33-</a:t>
            </a:r>
            <a:r>
              <a:rPr sz="1150" b="1" dirty="0">
                <a:latin typeface="Calibri"/>
                <a:cs typeface="Calibri"/>
              </a:rPr>
              <a:t>41,</a:t>
            </a:r>
            <a:r>
              <a:rPr sz="1150" b="1" spc="-10" dirty="0">
                <a:latin typeface="Calibri"/>
                <a:cs typeface="Calibri"/>
              </a:rPr>
              <a:t> 2020.</a:t>
            </a:r>
            <a:endParaRPr sz="1150" dirty="0">
              <a:latin typeface="Calibri"/>
              <a:cs typeface="Calibri"/>
            </a:endParaRPr>
          </a:p>
          <a:p>
            <a:pPr algn="ctr">
              <a:lnSpc>
                <a:spcPts val="1360"/>
              </a:lnSpc>
            </a:pPr>
            <a:r>
              <a:rPr sz="1150" b="1" dirty="0">
                <a:latin typeface="Calibri"/>
                <a:cs typeface="Calibri"/>
              </a:rPr>
              <a:t>ORTIZ,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et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al.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Produção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qualidade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da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forragem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milho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hidropônico.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Observatorio</a:t>
            </a:r>
            <a:r>
              <a:rPr sz="1150" b="1" i="1" spc="-30" dirty="0">
                <a:latin typeface="Calibri"/>
                <a:cs typeface="Calibri"/>
              </a:rPr>
              <a:t> </a:t>
            </a:r>
            <a:r>
              <a:rPr sz="1150" b="1" i="1" dirty="0">
                <a:latin typeface="Calibri"/>
                <a:cs typeface="Calibri"/>
              </a:rPr>
              <a:t>de</a:t>
            </a:r>
            <a:r>
              <a:rPr sz="1150" b="1" i="1" spc="-25" dirty="0">
                <a:latin typeface="Calibri"/>
                <a:cs typeface="Calibri"/>
              </a:rPr>
              <a:t> </a:t>
            </a:r>
            <a:r>
              <a:rPr sz="1150" b="1" i="1" dirty="0">
                <a:latin typeface="Calibri"/>
                <a:cs typeface="Calibri"/>
              </a:rPr>
              <a:t>la</a:t>
            </a:r>
            <a:r>
              <a:rPr sz="1150" b="1" i="1" spc="-25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Economía</a:t>
            </a:r>
            <a:r>
              <a:rPr sz="1150" b="1" i="1" spc="-30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Latinoamericana</a:t>
            </a:r>
            <a:r>
              <a:rPr sz="1150" b="1" spc="-10" dirty="0">
                <a:latin typeface="Calibri"/>
                <a:cs typeface="Calibri"/>
              </a:rPr>
              <a:t>,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2021.</a:t>
            </a:r>
            <a:endParaRPr sz="1150" dirty="0">
              <a:latin typeface="Calibri"/>
              <a:cs typeface="Calibri"/>
            </a:endParaRPr>
          </a:p>
          <a:p>
            <a:pPr marL="12065" marR="5080" algn="ctr">
              <a:lnSpc>
                <a:spcPts val="1360"/>
              </a:lnSpc>
              <a:spcBef>
                <a:spcPts val="50"/>
              </a:spcBef>
            </a:pPr>
            <a:r>
              <a:rPr sz="1150" b="1" spc="-10" dirty="0">
                <a:latin typeface="Calibri"/>
                <a:cs typeface="Calibri"/>
              </a:rPr>
              <a:t>GONÇALVES,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F.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R.;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RIBEIRO,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M.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A.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Desafios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e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vantagens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da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forragem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hidropônica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na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pecuária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moderna.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i="1" dirty="0">
                <a:latin typeface="Calibri"/>
                <a:cs typeface="Calibri"/>
              </a:rPr>
              <a:t>Revista</a:t>
            </a:r>
            <a:r>
              <a:rPr sz="1150" b="1" i="1" spc="-30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Campo</a:t>
            </a:r>
            <a:r>
              <a:rPr sz="1150" b="1" i="1" spc="-25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Sustentável</a:t>
            </a:r>
            <a:r>
              <a:rPr sz="1150" b="1" spc="-10" dirty="0">
                <a:latin typeface="Calibri"/>
                <a:cs typeface="Calibri"/>
              </a:rPr>
              <a:t>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v.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8,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2,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90</a:t>
            </a:r>
            <a:endParaRPr lang="pt-BR" sz="1150" b="1" spc="-10">
              <a:latin typeface="Calibri"/>
              <a:cs typeface="Calibri"/>
            </a:endParaRPr>
          </a:p>
          <a:p>
            <a:pPr marL="12065" marR="5080" algn="ctr">
              <a:lnSpc>
                <a:spcPts val="1360"/>
              </a:lnSpc>
              <a:spcBef>
                <a:spcPts val="50"/>
              </a:spcBef>
            </a:pPr>
            <a:r>
              <a:rPr sz="1150" b="1" spc="-10">
                <a:latin typeface="Calibri"/>
                <a:cs typeface="Calibri"/>
              </a:rPr>
              <a:t>COSTA</a:t>
            </a:r>
            <a:r>
              <a:rPr sz="1150" b="1" spc="-10" dirty="0">
                <a:latin typeface="Calibri"/>
                <a:cs typeface="Calibri"/>
              </a:rPr>
              <a:t>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L.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M.;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ALMEIDA,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R.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G.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Hidroponia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na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produção</a:t>
            </a:r>
            <a:r>
              <a:rPr sz="1150" b="1" spc="-30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de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forragem </a:t>
            </a:r>
            <a:r>
              <a:rPr sz="1150" b="1" dirty="0">
                <a:latin typeface="Calibri"/>
                <a:cs typeface="Calibri"/>
              </a:rPr>
              <a:t>para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pequenos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ruminantes.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i="1" dirty="0">
                <a:latin typeface="Calibri"/>
                <a:cs typeface="Calibri"/>
              </a:rPr>
              <a:t>Revista</a:t>
            </a:r>
            <a:r>
              <a:rPr sz="1150" b="1" i="1" spc="-25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Ciência</a:t>
            </a:r>
            <a:r>
              <a:rPr sz="1150" b="1" i="1" spc="-25" dirty="0">
                <a:latin typeface="Calibri"/>
                <a:cs typeface="Calibri"/>
              </a:rPr>
              <a:t> </a:t>
            </a:r>
            <a:r>
              <a:rPr sz="1150" b="1" i="1" spc="-10" dirty="0">
                <a:latin typeface="Calibri"/>
                <a:cs typeface="Calibri"/>
              </a:rPr>
              <a:t>Animal</a:t>
            </a:r>
            <a:r>
              <a:rPr sz="1150" b="1" spc="-10" dirty="0">
                <a:latin typeface="Calibri"/>
                <a:cs typeface="Calibri"/>
              </a:rPr>
              <a:t>,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v.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15,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n.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3,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dirty="0">
                <a:latin typeface="Calibri"/>
                <a:cs typeface="Calibri"/>
              </a:rPr>
              <a:t>p.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120-</a:t>
            </a:r>
            <a:r>
              <a:rPr sz="1150" b="1" dirty="0">
                <a:latin typeface="Calibri"/>
                <a:cs typeface="Calibri"/>
              </a:rPr>
              <a:t>126,</a:t>
            </a:r>
            <a:r>
              <a:rPr sz="1150" b="1" spc="-25" dirty="0">
                <a:latin typeface="Calibri"/>
                <a:cs typeface="Calibri"/>
              </a:rPr>
              <a:t> </a:t>
            </a:r>
            <a:r>
              <a:rPr sz="1150" b="1" spc="-10" dirty="0">
                <a:latin typeface="Calibri"/>
                <a:cs typeface="Calibri"/>
              </a:rPr>
              <a:t>2019.</a:t>
            </a:r>
            <a:endParaRPr sz="115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5781" y="2558410"/>
            <a:ext cx="12727305" cy="358140"/>
          </a:xfrm>
          <a:prstGeom prst="rect">
            <a:avLst/>
          </a:prstGeom>
          <a:solidFill>
            <a:srgbClr val="00934E"/>
          </a:solidFill>
        </p:spPr>
        <p:txBody>
          <a:bodyPr vert="horz" wrap="square" lIns="0" tIns="0" rIns="0" bIns="0" rtlCol="0">
            <a:spAutoFit/>
          </a:bodyPr>
          <a:lstStyle/>
          <a:p>
            <a:pPr marR="51435" algn="ctr">
              <a:lnSpc>
                <a:spcPts val="2260"/>
              </a:lnSpc>
            </a:pPr>
            <a:r>
              <a:rPr sz="2050" b="1" dirty="0">
                <a:solidFill>
                  <a:srgbClr val="FFFFFF"/>
                </a:solidFill>
                <a:latin typeface="Calibri"/>
                <a:cs typeface="Calibri"/>
              </a:rPr>
              <a:t>TÉCNICO</a:t>
            </a:r>
            <a:r>
              <a:rPr sz="205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50" b="1" dirty="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sz="205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Calibri"/>
                <a:cs typeface="Calibri"/>
              </a:rPr>
              <a:t>AGROPECUÁRIA</a:t>
            </a:r>
            <a:r>
              <a:rPr sz="205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50" b="1" dirty="0">
                <a:solidFill>
                  <a:srgbClr val="FFFFFF"/>
                </a:solidFill>
                <a:latin typeface="Calibri"/>
                <a:cs typeface="Calibri"/>
              </a:rPr>
              <a:t>INTEGRADO</a:t>
            </a:r>
            <a:r>
              <a:rPr sz="205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50" b="1" dirty="0">
                <a:solidFill>
                  <a:srgbClr val="FFFFFF"/>
                </a:solidFill>
                <a:latin typeface="Calibri"/>
                <a:cs typeface="Calibri"/>
              </a:rPr>
              <a:t>AO</a:t>
            </a:r>
            <a:r>
              <a:rPr sz="205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50" b="1" dirty="0">
                <a:solidFill>
                  <a:srgbClr val="FFFFFF"/>
                </a:solidFill>
                <a:latin typeface="Calibri"/>
                <a:cs typeface="Calibri"/>
              </a:rPr>
              <a:t>ENSINO</a:t>
            </a:r>
            <a:r>
              <a:rPr sz="205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50" b="1" spc="-10" dirty="0">
                <a:solidFill>
                  <a:srgbClr val="FFFFFF"/>
                </a:solidFill>
                <a:latin typeface="Calibri"/>
                <a:cs typeface="Calibri"/>
              </a:rPr>
              <a:t>MÉDIO</a:t>
            </a:r>
            <a:endParaRPr sz="205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032344"/>
            <a:ext cx="12906375" cy="13199110"/>
            <a:chOff x="0" y="3032344"/>
            <a:chExt cx="12906375" cy="13199110"/>
          </a:xfrm>
        </p:grpSpPr>
        <p:sp>
          <p:nvSpPr>
            <p:cNvPr id="8" name="object 8"/>
            <p:cNvSpPr/>
            <p:nvPr/>
          </p:nvSpPr>
          <p:spPr>
            <a:xfrm>
              <a:off x="6684312" y="3045679"/>
              <a:ext cx="0" cy="13172440"/>
            </a:xfrm>
            <a:custGeom>
              <a:avLst/>
              <a:gdLst/>
              <a:ahLst/>
              <a:cxnLst/>
              <a:rect l="l" t="t" r="r" b="b"/>
              <a:pathLst>
                <a:path h="13172440">
                  <a:moveTo>
                    <a:pt x="0" y="0"/>
                  </a:moveTo>
                  <a:lnTo>
                    <a:pt x="0" y="13172219"/>
                  </a:lnTo>
                </a:path>
              </a:pathLst>
            </a:custGeom>
            <a:ln w="26598">
              <a:solidFill>
                <a:srgbClr val="0093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26366" y="7159906"/>
              <a:ext cx="6077778" cy="5784317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6824142" y="7156385"/>
              <a:ext cx="6082665" cy="5791200"/>
            </a:xfrm>
            <a:custGeom>
              <a:avLst/>
              <a:gdLst/>
              <a:ahLst/>
              <a:cxnLst/>
              <a:rect l="l" t="t" r="r" b="b"/>
              <a:pathLst>
                <a:path w="6082665" h="5791200">
                  <a:moveTo>
                    <a:pt x="6082208" y="1270"/>
                  </a:moveTo>
                  <a:lnTo>
                    <a:pt x="6081636" y="1270"/>
                  </a:lnTo>
                  <a:lnTo>
                    <a:pt x="6081636" y="0"/>
                  </a:lnTo>
                  <a:lnTo>
                    <a:pt x="6077775" y="0"/>
                  </a:lnTo>
                  <a:lnTo>
                    <a:pt x="6077775" y="7048"/>
                  </a:lnTo>
                  <a:lnTo>
                    <a:pt x="6077775" y="7620"/>
                  </a:lnTo>
                  <a:lnTo>
                    <a:pt x="6077775" y="5784316"/>
                  </a:lnTo>
                  <a:lnTo>
                    <a:pt x="4432" y="5784316"/>
                  </a:lnTo>
                  <a:lnTo>
                    <a:pt x="4432" y="7620"/>
                  </a:lnTo>
                  <a:lnTo>
                    <a:pt x="2222" y="7620"/>
                  </a:lnTo>
                  <a:lnTo>
                    <a:pt x="2222" y="7048"/>
                  </a:lnTo>
                  <a:lnTo>
                    <a:pt x="4432" y="7048"/>
                  </a:lnTo>
                  <a:lnTo>
                    <a:pt x="6077775" y="7048"/>
                  </a:lnTo>
                  <a:lnTo>
                    <a:pt x="6077775" y="0"/>
                  </a:lnTo>
                  <a:lnTo>
                    <a:pt x="571" y="0"/>
                  </a:lnTo>
                  <a:lnTo>
                    <a:pt x="571" y="1270"/>
                  </a:lnTo>
                  <a:lnTo>
                    <a:pt x="0" y="1270"/>
                  </a:lnTo>
                  <a:lnTo>
                    <a:pt x="0" y="5789930"/>
                  </a:lnTo>
                  <a:lnTo>
                    <a:pt x="482" y="5789930"/>
                  </a:lnTo>
                  <a:lnTo>
                    <a:pt x="482" y="5791200"/>
                  </a:lnTo>
                  <a:lnTo>
                    <a:pt x="6081738" y="5791200"/>
                  </a:lnTo>
                  <a:lnTo>
                    <a:pt x="6081738" y="5789930"/>
                  </a:lnTo>
                  <a:lnTo>
                    <a:pt x="6082208" y="5789930"/>
                  </a:lnTo>
                  <a:lnTo>
                    <a:pt x="6082208" y="7620"/>
                  </a:lnTo>
                  <a:lnTo>
                    <a:pt x="6079998" y="7620"/>
                  </a:lnTo>
                  <a:lnTo>
                    <a:pt x="6079998" y="7048"/>
                  </a:lnTo>
                  <a:lnTo>
                    <a:pt x="6082208" y="7048"/>
                  </a:lnTo>
                  <a:lnTo>
                    <a:pt x="6082208" y="3810"/>
                  </a:lnTo>
                  <a:lnTo>
                    <a:pt x="6082208" y="3530"/>
                  </a:lnTo>
                  <a:lnTo>
                    <a:pt x="6082208" y="127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77726" y="12607172"/>
              <a:ext cx="1032421" cy="117857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8715760"/>
              <a:ext cx="6600883" cy="175107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53288" y="3723347"/>
              <a:ext cx="57785" cy="2185670"/>
            </a:xfrm>
            <a:custGeom>
              <a:avLst/>
              <a:gdLst/>
              <a:ahLst/>
              <a:cxnLst/>
              <a:rect l="l" t="t" r="r" b="b"/>
              <a:pathLst>
                <a:path w="57784" h="2185670">
                  <a:moveTo>
                    <a:pt x="57632" y="2154809"/>
                  </a:moveTo>
                  <a:lnTo>
                    <a:pt x="30708" y="2127885"/>
                  </a:lnTo>
                  <a:lnTo>
                    <a:pt x="26924" y="2127885"/>
                  </a:lnTo>
                  <a:lnTo>
                    <a:pt x="0" y="2154809"/>
                  </a:lnTo>
                  <a:lnTo>
                    <a:pt x="0" y="2158593"/>
                  </a:lnTo>
                  <a:lnTo>
                    <a:pt x="26924" y="2185517"/>
                  </a:lnTo>
                  <a:lnTo>
                    <a:pt x="30708" y="2185517"/>
                  </a:lnTo>
                  <a:lnTo>
                    <a:pt x="57632" y="2158593"/>
                  </a:lnTo>
                  <a:lnTo>
                    <a:pt x="57632" y="2156701"/>
                  </a:lnTo>
                  <a:lnTo>
                    <a:pt x="57632" y="2154809"/>
                  </a:lnTo>
                  <a:close/>
                </a:path>
                <a:path w="57784" h="2185670">
                  <a:moveTo>
                    <a:pt x="57632" y="1090866"/>
                  </a:moveTo>
                  <a:lnTo>
                    <a:pt x="30708" y="1063942"/>
                  </a:lnTo>
                  <a:lnTo>
                    <a:pt x="26924" y="1063942"/>
                  </a:lnTo>
                  <a:lnTo>
                    <a:pt x="0" y="1090866"/>
                  </a:lnTo>
                  <a:lnTo>
                    <a:pt x="0" y="1094651"/>
                  </a:lnTo>
                  <a:lnTo>
                    <a:pt x="26924" y="1121575"/>
                  </a:lnTo>
                  <a:lnTo>
                    <a:pt x="30708" y="1121575"/>
                  </a:lnTo>
                  <a:lnTo>
                    <a:pt x="57632" y="1094651"/>
                  </a:lnTo>
                  <a:lnTo>
                    <a:pt x="57632" y="1092758"/>
                  </a:lnTo>
                  <a:lnTo>
                    <a:pt x="57632" y="1090866"/>
                  </a:lnTo>
                  <a:close/>
                </a:path>
                <a:path w="57784" h="2185670">
                  <a:moveTo>
                    <a:pt x="57632" y="26924"/>
                  </a:moveTo>
                  <a:lnTo>
                    <a:pt x="30708" y="0"/>
                  </a:lnTo>
                  <a:lnTo>
                    <a:pt x="26924" y="0"/>
                  </a:lnTo>
                  <a:lnTo>
                    <a:pt x="0" y="26924"/>
                  </a:lnTo>
                  <a:lnTo>
                    <a:pt x="0" y="30708"/>
                  </a:lnTo>
                  <a:lnTo>
                    <a:pt x="26924" y="57632"/>
                  </a:lnTo>
                  <a:lnTo>
                    <a:pt x="30708" y="57632"/>
                  </a:lnTo>
                  <a:lnTo>
                    <a:pt x="57632" y="30708"/>
                  </a:lnTo>
                  <a:lnTo>
                    <a:pt x="57632" y="28816"/>
                  </a:lnTo>
                  <a:lnTo>
                    <a:pt x="57632" y="2692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316494" y="18601570"/>
            <a:ext cx="12752070" cy="1503045"/>
            <a:chOff x="316494" y="18601570"/>
            <a:chExt cx="12752070" cy="1503045"/>
          </a:xfrm>
        </p:grpSpPr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6494" y="18763976"/>
              <a:ext cx="12735625" cy="125252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33194" y="18601570"/>
              <a:ext cx="6535185" cy="150253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0022" y="18897261"/>
              <a:ext cx="1563628" cy="985933"/>
            </a:xfrm>
            <a:prstGeom prst="rect">
              <a:avLst/>
            </a:prstGeom>
          </p:spPr>
        </p:pic>
      </p:grpSp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03343" y="382635"/>
            <a:ext cx="1810125" cy="874324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235169" y="10953066"/>
            <a:ext cx="1241267" cy="1103841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6811449" y="3137246"/>
            <a:ext cx="6108065" cy="5937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b="1" dirty="0">
                <a:latin typeface="Calibri"/>
                <a:cs typeface="Calibri"/>
              </a:rPr>
              <a:t>Resultados</a:t>
            </a:r>
            <a:r>
              <a:rPr sz="1950" b="1" spc="-40" dirty="0">
                <a:latin typeface="Calibri"/>
                <a:cs typeface="Calibri"/>
              </a:rPr>
              <a:t> </a:t>
            </a:r>
            <a:r>
              <a:rPr sz="1950" b="1" dirty="0">
                <a:latin typeface="Calibri"/>
                <a:cs typeface="Calibri"/>
              </a:rPr>
              <a:t>e</a:t>
            </a:r>
            <a:r>
              <a:rPr sz="1950" b="1" spc="-40" dirty="0">
                <a:latin typeface="Calibri"/>
                <a:cs typeface="Calibri"/>
              </a:rPr>
              <a:t> </a:t>
            </a:r>
            <a:r>
              <a:rPr sz="1950" b="1" spc="-10" dirty="0">
                <a:latin typeface="Calibri"/>
                <a:cs typeface="Calibri"/>
              </a:rPr>
              <a:t>discussão</a:t>
            </a:r>
            <a:endParaRPr sz="1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750" dirty="0">
                <a:latin typeface="Calibri"/>
                <a:cs typeface="Calibri"/>
              </a:rPr>
              <a:t>A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FVH</a:t>
            </a:r>
            <a:r>
              <a:rPr sz="1750" spc="1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de</a:t>
            </a:r>
            <a:r>
              <a:rPr sz="1750" spc="1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milho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mostrou</a:t>
            </a:r>
            <a:r>
              <a:rPr sz="1750" spc="1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ser</a:t>
            </a:r>
            <a:r>
              <a:rPr sz="1750" spc="1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claramente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preferida</a:t>
            </a:r>
            <a:r>
              <a:rPr sz="1750" spc="1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pelos</a:t>
            </a:r>
            <a:r>
              <a:rPr sz="1750" spc="1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ovinos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spc="-25" dirty="0">
                <a:latin typeface="Calibri"/>
                <a:cs typeface="Calibri"/>
              </a:rPr>
              <a:t>em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811449" y="3702865"/>
            <a:ext cx="6108065" cy="5600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  <a:tabLst>
                <a:tab pos="1314450" algn="l"/>
                <a:tab pos="1487170" algn="l"/>
                <a:tab pos="1887855" algn="l"/>
                <a:tab pos="2165985" algn="l"/>
                <a:tab pos="2729865" algn="l"/>
                <a:tab pos="3141345" algn="l"/>
                <a:tab pos="3230245" algn="l"/>
                <a:tab pos="3528060" algn="l"/>
                <a:tab pos="3856990" algn="l"/>
                <a:tab pos="4655820" algn="l"/>
                <a:tab pos="4696460" algn="l"/>
                <a:tab pos="4946015" algn="l"/>
                <a:tab pos="4993640" algn="l"/>
                <a:tab pos="5440680" algn="l"/>
                <a:tab pos="5712460" algn="l"/>
              </a:tabLst>
            </a:pPr>
            <a:r>
              <a:rPr sz="1750" spc="-10" dirty="0">
                <a:latin typeface="Calibri"/>
                <a:cs typeface="Calibri"/>
              </a:rPr>
              <a:t>comparação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25" dirty="0">
                <a:latin typeface="Calibri"/>
                <a:cs typeface="Calibri"/>
              </a:rPr>
              <a:t>com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50" dirty="0">
                <a:latin typeface="Calibri"/>
                <a:cs typeface="Calibri"/>
              </a:rPr>
              <a:t>a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31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FVH	</a:t>
            </a:r>
            <a:r>
              <a:rPr sz="1750" spc="-25" dirty="0">
                <a:latin typeface="Calibri"/>
                <a:cs typeface="Calibri"/>
              </a:rPr>
              <a:t>de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10" dirty="0">
                <a:latin typeface="Calibri"/>
                <a:cs typeface="Calibri"/>
              </a:rPr>
              <a:t>aveia,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10" dirty="0">
                <a:latin typeface="Calibri"/>
                <a:cs typeface="Calibri"/>
              </a:rPr>
              <a:t>devido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50" dirty="0">
                <a:latin typeface="Calibri"/>
                <a:cs typeface="Calibri"/>
              </a:rPr>
              <a:t>à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25" dirty="0">
                <a:latin typeface="Calibri"/>
                <a:cs typeface="Calibri"/>
              </a:rPr>
              <a:t>sua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10" dirty="0">
                <a:latin typeface="Calibri"/>
                <a:cs typeface="Calibri"/>
              </a:rPr>
              <a:t>melhor palatabilidade</a:t>
            </a:r>
            <a:r>
              <a:rPr sz="1750" dirty="0">
                <a:latin typeface="Calibri"/>
                <a:cs typeface="Calibri"/>
              </a:rPr>
              <a:t>		</a:t>
            </a:r>
            <a:r>
              <a:rPr sz="1750" spc="-20" dirty="0">
                <a:latin typeface="Calibri"/>
                <a:cs typeface="Calibri"/>
              </a:rPr>
              <a:t>(mais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10" dirty="0">
                <a:latin typeface="Calibri"/>
                <a:cs typeface="Calibri"/>
              </a:rPr>
              <a:t>suculenta</a:t>
            </a:r>
            <a:r>
              <a:rPr sz="1750" dirty="0">
                <a:latin typeface="Calibri"/>
                <a:cs typeface="Calibri"/>
              </a:rPr>
              <a:t>		</a:t>
            </a:r>
            <a:r>
              <a:rPr sz="1750" spc="-50" dirty="0">
                <a:latin typeface="Calibri"/>
                <a:cs typeface="Calibri"/>
              </a:rPr>
              <a:t>e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10" dirty="0">
                <a:latin typeface="Calibri"/>
                <a:cs typeface="Calibri"/>
              </a:rPr>
              <a:t>adocicada)</a:t>
            </a:r>
            <a:r>
              <a:rPr sz="1750" dirty="0">
                <a:latin typeface="Calibri"/>
                <a:cs typeface="Calibri"/>
              </a:rPr>
              <a:t>		</a:t>
            </a:r>
            <a:r>
              <a:rPr sz="1750" spc="-50" dirty="0">
                <a:latin typeface="Calibri"/>
                <a:cs typeface="Calibri"/>
              </a:rPr>
              <a:t>e</a:t>
            </a:r>
            <a:r>
              <a:rPr sz="1750" dirty="0">
                <a:latin typeface="Calibri"/>
                <a:cs typeface="Calibri"/>
              </a:rPr>
              <a:t>		</a:t>
            </a:r>
            <a:r>
              <a:rPr sz="1750" spc="-10" dirty="0">
                <a:latin typeface="Calibri"/>
                <a:cs typeface="Calibri"/>
              </a:rPr>
              <a:t>maior</a:t>
            </a:r>
            <a:r>
              <a:rPr sz="1750" dirty="0">
                <a:latin typeface="Calibri"/>
                <a:cs typeface="Calibri"/>
              </a:rPr>
              <a:t>	</a:t>
            </a:r>
            <a:r>
              <a:rPr sz="1750" spc="-20" dirty="0">
                <a:latin typeface="Calibri"/>
                <a:cs typeface="Calibri"/>
              </a:rPr>
              <a:t>teor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811449" y="4234836"/>
            <a:ext cx="6108065" cy="10915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10"/>
              </a:spcBef>
            </a:pPr>
            <a:r>
              <a:rPr sz="1750" dirty="0">
                <a:latin typeface="Calibri"/>
                <a:cs typeface="Calibri"/>
              </a:rPr>
              <a:t>energético.</a:t>
            </a:r>
            <a:r>
              <a:rPr sz="1750" spc="7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Esse</a:t>
            </a:r>
            <a:r>
              <a:rPr sz="1750" spc="7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resultado</a:t>
            </a:r>
            <a:r>
              <a:rPr sz="1750" spc="7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valida</a:t>
            </a:r>
            <a:r>
              <a:rPr sz="1750" spc="7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a</a:t>
            </a:r>
            <a:r>
              <a:rPr sz="1750" spc="7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eficácia</a:t>
            </a:r>
            <a:r>
              <a:rPr sz="1750" spc="7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da</a:t>
            </a:r>
            <a:r>
              <a:rPr sz="1750" spc="7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FVH</a:t>
            </a:r>
            <a:r>
              <a:rPr sz="1750" spc="7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de</a:t>
            </a:r>
            <a:r>
              <a:rPr sz="1750" spc="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milho</a:t>
            </a:r>
            <a:r>
              <a:rPr sz="1750" spc="70" dirty="0">
                <a:latin typeface="Calibri"/>
                <a:cs typeface="Calibri"/>
              </a:rPr>
              <a:t> </a:t>
            </a:r>
            <a:r>
              <a:rPr sz="1750" spc="-20" dirty="0">
                <a:latin typeface="Calibri"/>
                <a:cs typeface="Calibri"/>
              </a:rPr>
              <a:t>como </a:t>
            </a:r>
            <a:r>
              <a:rPr sz="1750" dirty="0">
                <a:latin typeface="Calibri"/>
                <a:cs typeface="Calibri"/>
              </a:rPr>
              <a:t>suplemento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vital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durante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a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seca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e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orienta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que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esta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cultura</a:t>
            </a:r>
            <a:r>
              <a:rPr sz="1750" spc="275" dirty="0">
                <a:latin typeface="Calibri"/>
                <a:cs typeface="Calibri"/>
              </a:rPr>
              <a:t> </a:t>
            </a:r>
            <a:r>
              <a:rPr sz="1750" spc="-20" dirty="0">
                <a:latin typeface="Calibri"/>
                <a:cs typeface="Calibri"/>
              </a:rPr>
              <a:t>seja </a:t>
            </a:r>
            <a:r>
              <a:rPr sz="1750" dirty="0">
                <a:latin typeface="Calibri"/>
                <a:cs typeface="Calibri"/>
              </a:rPr>
              <a:t>priorizada</a:t>
            </a:r>
            <a:r>
              <a:rPr sz="1750" spc="204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no</a:t>
            </a:r>
            <a:r>
              <a:rPr sz="1750" spc="2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manejo</a:t>
            </a:r>
            <a:r>
              <a:rPr sz="1750" spc="2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hidropônico</a:t>
            </a:r>
            <a:r>
              <a:rPr sz="1750" spc="2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para</a:t>
            </a:r>
            <a:r>
              <a:rPr sz="1750" spc="2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otimizar</a:t>
            </a:r>
            <a:r>
              <a:rPr sz="1750" spc="2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o</a:t>
            </a:r>
            <a:r>
              <a:rPr sz="1750" spc="2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consumo</a:t>
            </a:r>
            <a:r>
              <a:rPr sz="1750" spc="210" dirty="0">
                <a:latin typeface="Calibri"/>
                <a:cs typeface="Calibri"/>
              </a:rPr>
              <a:t> </a:t>
            </a:r>
            <a:r>
              <a:rPr sz="1750" spc="-20" dirty="0">
                <a:latin typeface="Calibri"/>
                <a:cs typeface="Calibri"/>
              </a:rPr>
              <a:t>pelo </a:t>
            </a:r>
            <a:r>
              <a:rPr sz="1750" spc="-10" dirty="0">
                <a:latin typeface="Calibri"/>
                <a:cs typeface="Calibri"/>
              </a:rPr>
              <a:t>rebanho.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1204" y="3005959"/>
            <a:ext cx="1452880" cy="323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50" b="1" spc="-10" dirty="0">
                <a:latin typeface="Calibri"/>
                <a:cs typeface="Calibri"/>
              </a:rPr>
              <a:t>INTRODUÇAO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3005" y="3570292"/>
            <a:ext cx="6030595" cy="5613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4"/>
              </a:spcBef>
            </a:pPr>
            <a:r>
              <a:rPr sz="1750" dirty="0">
                <a:latin typeface="Calibri"/>
                <a:cs typeface="Calibri"/>
              </a:rPr>
              <a:t>A Forragem Verde Hidropônica (FVH)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é a produção sustentável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spc="-25" dirty="0">
                <a:latin typeface="Calibri"/>
                <a:cs typeface="Calibri"/>
              </a:rPr>
              <a:t>de </a:t>
            </a:r>
            <a:r>
              <a:rPr sz="1750" dirty="0">
                <a:latin typeface="Calibri"/>
                <a:cs typeface="Calibri"/>
              </a:rPr>
              <a:t>cereais (milho/aveia)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por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spc="-10" dirty="0">
                <a:latin typeface="Calibri"/>
                <a:cs typeface="Calibri"/>
              </a:rPr>
              <a:t>hidroponia.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83005" y="4634237"/>
            <a:ext cx="5790565" cy="5613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4"/>
              </a:spcBef>
            </a:pPr>
            <a:r>
              <a:rPr sz="1750" dirty="0">
                <a:latin typeface="Calibri"/>
                <a:cs typeface="Calibri"/>
              </a:rPr>
              <a:t>Supera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limitações de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solo, água e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clima adverso,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com </a:t>
            </a:r>
            <a:r>
              <a:rPr sz="1750" spc="-10" dirty="0">
                <a:latin typeface="Calibri"/>
                <a:cs typeface="Calibri"/>
              </a:rPr>
              <a:t>produção contínua.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83005" y="5698180"/>
            <a:ext cx="5111115" cy="5613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4"/>
              </a:spcBef>
            </a:pPr>
            <a:r>
              <a:rPr sz="1750" dirty="0">
                <a:latin typeface="Calibri"/>
                <a:cs typeface="Calibri"/>
              </a:rPr>
              <a:t>Colheita rápida (7-15 dias) e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forragem de alta </a:t>
            </a:r>
            <a:r>
              <a:rPr sz="1750" spc="-10" dirty="0">
                <a:latin typeface="Calibri"/>
                <a:cs typeface="Calibri"/>
              </a:rPr>
              <a:t>qualidade nutricional.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6715" y="7224628"/>
            <a:ext cx="5836285" cy="8210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b="1" spc="-10" dirty="0">
                <a:latin typeface="Calibri"/>
                <a:cs typeface="Calibri"/>
              </a:rPr>
              <a:t>Objetivo</a:t>
            </a:r>
            <a:endParaRPr sz="17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750" dirty="0">
                <a:latin typeface="Calibri"/>
                <a:cs typeface="Calibri"/>
              </a:rPr>
              <a:t>Esse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trabalho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tem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por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objetivo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a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produção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de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Forragem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spc="-10" dirty="0">
                <a:latin typeface="Calibri"/>
                <a:cs typeface="Calibri"/>
              </a:rPr>
              <a:t>Verde </a:t>
            </a:r>
            <a:r>
              <a:rPr sz="1750" dirty="0">
                <a:latin typeface="Calibri"/>
                <a:cs typeface="Calibri"/>
              </a:rPr>
              <a:t>Hidropônica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(FVH) como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alimento de ovinos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no período de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spc="-20" dirty="0">
                <a:latin typeface="Calibri"/>
                <a:cs typeface="Calibri"/>
              </a:rPr>
              <a:t>seca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6715" y="11758032"/>
            <a:ext cx="5870575" cy="1525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210"/>
              </a:lnSpc>
              <a:spcBef>
                <a:spcPts val="105"/>
              </a:spcBef>
            </a:pPr>
            <a:r>
              <a:rPr sz="1850" b="1" spc="-10" dirty="0">
                <a:latin typeface="Calibri"/>
                <a:cs typeface="Calibri"/>
              </a:rPr>
              <a:t>DESENVOLVIMENTO</a:t>
            </a:r>
            <a:endParaRPr sz="1850">
              <a:latin typeface="Calibri"/>
              <a:cs typeface="Calibri"/>
            </a:endParaRPr>
          </a:p>
          <a:p>
            <a:pPr marL="12700">
              <a:lnSpc>
                <a:spcPts val="2210"/>
              </a:lnSpc>
            </a:pPr>
            <a:r>
              <a:rPr sz="1850" b="1" dirty="0">
                <a:latin typeface="Calibri"/>
                <a:cs typeface="Calibri"/>
              </a:rPr>
              <a:t>Material</a:t>
            </a:r>
            <a:r>
              <a:rPr sz="1850" b="1" spc="-30" dirty="0">
                <a:latin typeface="Calibri"/>
                <a:cs typeface="Calibri"/>
              </a:rPr>
              <a:t> </a:t>
            </a:r>
            <a:r>
              <a:rPr sz="1850" b="1" dirty="0">
                <a:latin typeface="Calibri"/>
                <a:cs typeface="Calibri"/>
              </a:rPr>
              <a:t>e</a:t>
            </a:r>
            <a:r>
              <a:rPr sz="1850" b="1" spc="-25" dirty="0">
                <a:latin typeface="Calibri"/>
                <a:cs typeface="Calibri"/>
              </a:rPr>
              <a:t> </a:t>
            </a:r>
            <a:r>
              <a:rPr sz="1850" b="1" spc="-10" dirty="0">
                <a:latin typeface="Calibri"/>
                <a:cs typeface="Calibri"/>
              </a:rPr>
              <a:t>métodos</a:t>
            </a:r>
            <a:endParaRPr sz="1850">
              <a:latin typeface="Calibri"/>
              <a:cs typeface="Calibri"/>
            </a:endParaRPr>
          </a:p>
          <a:p>
            <a:pPr marL="12700" marR="5080" indent="162560">
              <a:lnSpc>
                <a:spcPct val="100000"/>
              </a:lnSpc>
              <a:spcBef>
                <a:spcPts val="1090"/>
              </a:spcBef>
              <a:buFont typeface="Calibri"/>
              <a:buChar char="•"/>
              <a:tabLst>
                <a:tab pos="175260" algn="l"/>
              </a:tabLst>
            </a:pPr>
            <a:r>
              <a:rPr sz="1750" dirty="0">
                <a:latin typeface="Calibri"/>
                <a:cs typeface="Calibri"/>
              </a:rPr>
              <a:t>Estrutura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do Cultivo: Utilização de canteiros simples (0,5 m x </a:t>
            </a:r>
            <a:r>
              <a:rPr sz="1750" spc="-50" dirty="0">
                <a:latin typeface="Calibri"/>
                <a:cs typeface="Calibri"/>
              </a:rPr>
              <a:t>2 </a:t>
            </a:r>
            <a:r>
              <a:rPr sz="1750" dirty="0">
                <a:latin typeface="Calibri"/>
                <a:cs typeface="Calibri"/>
              </a:rPr>
              <a:t>m x 5 cm), com leve inclinação,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forrados com lona e capim </a:t>
            </a:r>
            <a:r>
              <a:rPr sz="1750" spc="-20" dirty="0">
                <a:latin typeface="Calibri"/>
                <a:cs typeface="Calibri"/>
              </a:rPr>
              <a:t>seco </a:t>
            </a:r>
            <a:r>
              <a:rPr sz="1750" dirty="0">
                <a:latin typeface="Calibri"/>
                <a:cs typeface="Calibri"/>
              </a:rPr>
              <a:t>(palhada), irrigados duas vezes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ao </a:t>
            </a:r>
            <a:r>
              <a:rPr sz="1750" spc="-20" dirty="0">
                <a:latin typeface="Calibri"/>
                <a:cs typeface="Calibri"/>
              </a:rPr>
              <a:t>dia.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18803" y="13939271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0707" y="57630"/>
                </a:moveTo>
                <a:lnTo>
                  <a:pt x="26923" y="57630"/>
                </a:lnTo>
                <a:lnTo>
                  <a:pt x="25049" y="57445"/>
                </a:lnTo>
                <a:lnTo>
                  <a:pt x="0" y="30707"/>
                </a:lnTo>
                <a:lnTo>
                  <a:pt x="0" y="26923"/>
                </a:lnTo>
                <a:lnTo>
                  <a:pt x="26923" y="0"/>
                </a:lnTo>
                <a:lnTo>
                  <a:pt x="30707" y="0"/>
                </a:lnTo>
                <a:lnTo>
                  <a:pt x="57630" y="26923"/>
                </a:lnTo>
                <a:lnTo>
                  <a:pt x="57630" y="28815"/>
                </a:lnTo>
                <a:lnTo>
                  <a:pt x="57630" y="30707"/>
                </a:lnTo>
                <a:lnTo>
                  <a:pt x="32581" y="57445"/>
                </a:lnTo>
                <a:lnTo>
                  <a:pt x="30707" y="576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66715" y="13520233"/>
            <a:ext cx="5772150" cy="10934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ts val="2095"/>
              </a:lnSpc>
              <a:spcBef>
                <a:spcPts val="114"/>
              </a:spcBef>
            </a:pPr>
            <a:r>
              <a:rPr sz="1750" b="1" spc="-10" dirty="0">
                <a:latin typeface="Calibri"/>
                <a:cs typeface="Calibri"/>
              </a:rPr>
              <a:t>JUSTIFICATIVA</a:t>
            </a:r>
            <a:endParaRPr sz="1750">
              <a:latin typeface="Calibri"/>
              <a:cs typeface="Calibri"/>
            </a:endParaRPr>
          </a:p>
          <a:p>
            <a:pPr marL="394335" marR="5080" algn="just">
              <a:lnSpc>
                <a:spcPts val="2090"/>
              </a:lnSpc>
              <a:spcBef>
                <a:spcPts val="75"/>
              </a:spcBef>
            </a:pPr>
            <a:r>
              <a:rPr sz="1750" dirty="0">
                <a:latin typeface="Calibri"/>
                <a:cs typeface="Calibri"/>
              </a:rPr>
              <a:t>Motivação: Solução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rápida (10–15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dias),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prática e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de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spc="-10" dirty="0">
                <a:latin typeface="Calibri"/>
                <a:cs typeface="Calibri"/>
              </a:rPr>
              <a:t>baixo </a:t>
            </a:r>
            <a:r>
              <a:rPr sz="1750" dirty="0">
                <a:latin typeface="Calibri"/>
                <a:cs typeface="Calibri"/>
              </a:rPr>
              <a:t>custo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para combater a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falta de pasto na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seca e promover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spc="-50" dirty="0">
                <a:latin typeface="Calibri"/>
                <a:cs typeface="Calibri"/>
              </a:rPr>
              <a:t>o </a:t>
            </a:r>
            <a:r>
              <a:rPr sz="1750" spc="-10" dirty="0">
                <a:latin typeface="Calibri"/>
                <a:cs typeface="Calibri"/>
              </a:rPr>
              <a:t>bem-</a:t>
            </a:r>
            <a:r>
              <a:rPr sz="1750" dirty="0">
                <a:latin typeface="Calibri"/>
                <a:cs typeface="Calibri"/>
              </a:rPr>
              <a:t>estar</a:t>
            </a:r>
            <a:r>
              <a:rPr sz="1750" spc="15" dirty="0">
                <a:latin typeface="Calibri"/>
                <a:cs typeface="Calibri"/>
              </a:rPr>
              <a:t> </a:t>
            </a:r>
            <a:r>
              <a:rPr sz="1750" spc="-10" dirty="0">
                <a:latin typeface="Calibri"/>
                <a:cs typeface="Calibri"/>
              </a:rPr>
              <a:t>animal.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18803" y="15269201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4">
                <a:moveTo>
                  <a:pt x="30707" y="57630"/>
                </a:moveTo>
                <a:lnTo>
                  <a:pt x="26923" y="57630"/>
                </a:lnTo>
                <a:lnTo>
                  <a:pt x="25049" y="57445"/>
                </a:lnTo>
                <a:lnTo>
                  <a:pt x="0" y="30707"/>
                </a:lnTo>
                <a:lnTo>
                  <a:pt x="0" y="26923"/>
                </a:lnTo>
                <a:lnTo>
                  <a:pt x="26923" y="0"/>
                </a:lnTo>
                <a:lnTo>
                  <a:pt x="30707" y="0"/>
                </a:lnTo>
                <a:lnTo>
                  <a:pt x="57630" y="26923"/>
                </a:lnTo>
                <a:lnTo>
                  <a:pt x="57630" y="28815"/>
                </a:lnTo>
                <a:lnTo>
                  <a:pt x="57630" y="30707"/>
                </a:lnTo>
                <a:lnTo>
                  <a:pt x="32581" y="57445"/>
                </a:lnTo>
                <a:lnTo>
                  <a:pt x="30707" y="576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548516" y="15116148"/>
            <a:ext cx="5497830" cy="10934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4"/>
              </a:spcBef>
            </a:pPr>
            <a:r>
              <a:rPr sz="1750" dirty="0">
                <a:latin typeface="Calibri"/>
                <a:cs typeface="Calibri"/>
              </a:rPr>
              <a:t>Manejo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Nutricional: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A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FVH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(milho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e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aveia)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é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spc="-10" dirty="0">
                <a:latin typeface="Calibri"/>
                <a:cs typeface="Calibri"/>
              </a:rPr>
              <a:t>fornecida </a:t>
            </a:r>
            <a:r>
              <a:rPr sz="1750" dirty="0">
                <a:latin typeface="Calibri"/>
                <a:cs typeface="Calibri"/>
              </a:rPr>
              <a:t>diretamente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no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cocho,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spc="-10" dirty="0">
                <a:latin typeface="Calibri"/>
                <a:cs typeface="Calibri"/>
              </a:rPr>
              <a:t>calculando-</a:t>
            </a:r>
            <a:r>
              <a:rPr sz="1750" dirty="0">
                <a:latin typeface="Calibri"/>
                <a:cs typeface="Calibri"/>
              </a:rPr>
              <a:t>se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que</a:t>
            </a:r>
            <a:r>
              <a:rPr sz="1750" spc="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um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ovino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de</a:t>
            </a:r>
            <a:r>
              <a:rPr sz="1750" spc="5" dirty="0">
                <a:latin typeface="Calibri"/>
                <a:cs typeface="Calibri"/>
              </a:rPr>
              <a:t> </a:t>
            </a:r>
            <a:r>
              <a:rPr sz="1750" spc="-25" dirty="0">
                <a:latin typeface="Calibri"/>
                <a:cs typeface="Calibri"/>
              </a:rPr>
              <a:t>45</a:t>
            </a:r>
            <a:r>
              <a:rPr sz="1750" spc="50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kg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consuma cerca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de 1,3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kg de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matéria seca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por dia</a:t>
            </a:r>
            <a:r>
              <a:rPr sz="1750" spc="-5" dirty="0">
                <a:latin typeface="Calibri"/>
                <a:cs typeface="Calibri"/>
              </a:rPr>
              <a:t> </a:t>
            </a:r>
            <a:r>
              <a:rPr sz="1750" spc="-10" dirty="0">
                <a:latin typeface="Calibri"/>
                <a:cs typeface="Calibri"/>
              </a:rPr>
              <a:t>(2,5–3% </a:t>
            </a:r>
            <a:r>
              <a:rPr sz="1750" dirty="0">
                <a:latin typeface="Calibri"/>
                <a:cs typeface="Calibri"/>
              </a:rPr>
              <a:t>do</a:t>
            </a:r>
            <a:r>
              <a:rPr sz="1750" spc="-10" dirty="0">
                <a:latin typeface="Calibri"/>
                <a:cs typeface="Calibri"/>
              </a:rPr>
              <a:t> </a:t>
            </a:r>
            <a:r>
              <a:rPr sz="1750" dirty="0">
                <a:latin typeface="Calibri"/>
                <a:cs typeface="Calibri"/>
              </a:rPr>
              <a:t>peso</a:t>
            </a:r>
            <a:r>
              <a:rPr sz="1750" spc="-10" dirty="0">
                <a:latin typeface="Calibri"/>
                <a:cs typeface="Calibri"/>
              </a:rPr>
              <a:t> corporal).</a:t>
            </a:r>
            <a:endParaRPr sz="175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882989" y="13284420"/>
            <a:ext cx="5429250" cy="16764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610"/>
              </a:lnSpc>
              <a:spcBef>
                <a:spcPts val="135"/>
              </a:spcBef>
            </a:pPr>
            <a:r>
              <a:rPr sz="1450" b="1" spc="-10" dirty="0">
                <a:latin typeface="Calibri"/>
                <a:cs typeface="Calibri"/>
              </a:rPr>
              <a:t>CONCLUSÃO</a:t>
            </a:r>
            <a:endParaRPr sz="1450">
              <a:latin typeface="Calibri"/>
              <a:cs typeface="Calibri"/>
            </a:endParaRPr>
          </a:p>
          <a:p>
            <a:pPr marL="12700" marR="5080" algn="just">
              <a:lnSpc>
                <a:spcPts val="1850"/>
              </a:lnSpc>
              <a:spcBef>
                <a:spcPts val="240"/>
              </a:spcBef>
            </a:pPr>
            <a:r>
              <a:rPr sz="1850" dirty="0">
                <a:latin typeface="Calibri"/>
                <a:cs typeface="Calibri"/>
              </a:rPr>
              <a:t>o</a:t>
            </a:r>
            <a:r>
              <a:rPr sz="1850" spc="4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projeto</a:t>
            </a:r>
            <a:r>
              <a:rPr sz="1850" spc="5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FVH</a:t>
            </a:r>
            <a:r>
              <a:rPr sz="1850" spc="4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de</a:t>
            </a:r>
            <a:r>
              <a:rPr sz="1850" spc="5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milho</a:t>
            </a:r>
            <a:r>
              <a:rPr sz="1850" spc="4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e</a:t>
            </a:r>
            <a:r>
              <a:rPr sz="1850" spc="5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aveia</a:t>
            </a:r>
            <a:r>
              <a:rPr sz="1850" spc="4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tem</a:t>
            </a:r>
            <a:r>
              <a:rPr sz="1850" spc="5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como</a:t>
            </a:r>
            <a:r>
              <a:rPr sz="1850" spc="4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uma</a:t>
            </a:r>
            <a:r>
              <a:rPr sz="1850" spc="50" dirty="0">
                <a:latin typeface="Calibri"/>
                <a:cs typeface="Calibri"/>
              </a:rPr>
              <a:t> </a:t>
            </a:r>
            <a:r>
              <a:rPr sz="1850" spc="-10" dirty="0">
                <a:latin typeface="Calibri"/>
                <a:cs typeface="Calibri"/>
              </a:rPr>
              <a:t>solução, </a:t>
            </a:r>
            <a:r>
              <a:rPr sz="1850" dirty="0">
                <a:latin typeface="Calibri"/>
                <a:cs typeface="Calibri"/>
              </a:rPr>
              <a:t>promover</a:t>
            </a:r>
            <a:r>
              <a:rPr sz="1850" spc="295" dirty="0">
                <a:latin typeface="Calibri"/>
                <a:cs typeface="Calibri"/>
              </a:rPr>
              <a:t>  </a:t>
            </a:r>
            <a:r>
              <a:rPr sz="1850" dirty="0">
                <a:latin typeface="Calibri"/>
                <a:cs typeface="Calibri"/>
              </a:rPr>
              <a:t>resiliência</a:t>
            </a:r>
            <a:r>
              <a:rPr sz="1850" spc="295" dirty="0">
                <a:latin typeface="Calibri"/>
                <a:cs typeface="Calibri"/>
              </a:rPr>
              <a:t>  </a:t>
            </a:r>
            <a:r>
              <a:rPr sz="1850" dirty="0">
                <a:latin typeface="Calibri"/>
                <a:cs typeface="Calibri"/>
              </a:rPr>
              <a:t>produtiva</a:t>
            </a:r>
            <a:r>
              <a:rPr sz="1850" spc="300" dirty="0">
                <a:latin typeface="Calibri"/>
                <a:cs typeface="Calibri"/>
              </a:rPr>
              <a:t>  </a:t>
            </a:r>
            <a:r>
              <a:rPr sz="1850" dirty="0">
                <a:latin typeface="Calibri"/>
                <a:cs typeface="Calibri"/>
              </a:rPr>
              <a:t>ao</a:t>
            </a:r>
            <a:r>
              <a:rPr sz="1850" spc="295" dirty="0">
                <a:latin typeface="Calibri"/>
                <a:cs typeface="Calibri"/>
              </a:rPr>
              <a:t>  </a:t>
            </a:r>
            <a:r>
              <a:rPr sz="1850" dirty="0">
                <a:latin typeface="Calibri"/>
                <a:cs typeface="Calibri"/>
              </a:rPr>
              <a:t>gerar</a:t>
            </a:r>
            <a:r>
              <a:rPr sz="1850" spc="300" dirty="0">
                <a:latin typeface="Calibri"/>
                <a:cs typeface="Calibri"/>
              </a:rPr>
              <a:t>  </a:t>
            </a:r>
            <a:r>
              <a:rPr sz="1850" spc="-10" dirty="0">
                <a:latin typeface="Calibri"/>
                <a:cs typeface="Calibri"/>
              </a:rPr>
              <a:t>alimento </a:t>
            </a:r>
            <a:r>
              <a:rPr sz="1850" dirty="0">
                <a:latin typeface="Calibri"/>
                <a:cs typeface="Calibri"/>
              </a:rPr>
              <a:t>fresco</a:t>
            </a:r>
            <a:r>
              <a:rPr sz="1850" spc="1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e</a:t>
            </a:r>
            <a:r>
              <a:rPr sz="1850" spc="1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nutritivo</a:t>
            </a:r>
            <a:r>
              <a:rPr sz="1850" spc="1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de</a:t>
            </a:r>
            <a:r>
              <a:rPr sz="1850" spc="1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alta</a:t>
            </a:r>
            <a:r>
              <a:rPr sz="1850" spc="1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eficiência</a:t>
            </a:r>
            <a:r>
              <a:rPr sz="1850" spc="1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hídrica</a:t>
            </a:r>
            <a:r>
              <a:rPr sz="1850" spc="1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e</a:t>
            </a:r>
            <a:r>
              <a:rPr sz="1850" spc="1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rapidez,</a:t>
            </a:r>
            <a:r>
              <a:rPr sz="1850" spc="165" dirty="0">
                <a:latin typeface="Calibri"/>
                <a:cs typeface="Calibri"/>
              </a:rPr>
              <a:t> </a:t>
            </a:r>
            <a:r>
              <a:rPr sz="1850" spc="-50" dirty="0">
                <a:latin typeface="Calibri"/>
                <a:cs typeface="Calibri"/>
              </a:rPr>
              <a:t>a </a:t>
            </a:r>
            <a:r>
              <a:rPr sz="1850" dirty="0">
                <a:latin typeface="Calibri"/>
                <a:cs typeface="Calibri"/>
              </a:rPr>
              <a:t>FVH</a:t>
            </a:r>
            <a:r>
              <a:rPr sz="1850" spc="8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supre</a:t>
            </a:r>
            <a:r>
              <a:rPr sz="1850" spc="8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a</a:t>
            </a:r>
            <a:r>
              <a:rPr sz="1850" spc="8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demanda</a:t>
            </a:r>
            <a:r>
              <a:rPr sz="1850" spc="8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dos</a:t>
            </a:r>
            <a:r>
              <a:rPr sz="1850" spc="8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ovinos</a:t>
            </a:r>
            <a:r>
              <a:rPr sz="1850" spc="8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na</a:t>
            </a:r>
            <a:r>
              <a:rPr sz="1850" spc="8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seca,</a:t>
            </a:r>
            <a:r>
              <a:rPr sz="1850" spc="8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garantindo</a:t>
            </a:r>
            <a:r>
              <a:rPr sz="1850" spc="80" dirty="0">
                <a:latin typeface="Calibri"/>
                <a:cs typeface="Calibri"/>
              </a:rPr>
              <a:t> </a:t>
            </a:r>
            <a:r>
              <a:rPr sz="1850" spc="-50" dirty="0">
                <a:latin typeface="Calibri"/>
                <a:cs typeface="Calibri"/>
              </a:rPr>
              <a:t>a </a:t>
            </a:r>
            <a:r>
              <a:rPr sz="1850" dirty="0">
                <a:latin typeface="Calibri"/>
                <a:cs typeface="Calibri"/>
              </a:rPr>
              <a:t>saúde</a:t>
            </a:r>
            <a:r>
              <a:rPr sz="1850" spc="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e</a:t>
            </a:r>
            <a:r>
              <a:rPr sz="1850" spc="7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a</a:t>
            </a:r>
            <a:r>
              <a:rPr sz="1850" spc="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estabilidade</a:t>
            </a:r>
            <a:r>
              <a:rPr sz="1850" spc="7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.</a:t>
            </a:r>
            <a:r>
              <a:rPr sz="1850" spc="7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O</a:t>
            </a:r>
            <a:r>
              <a:rPr sz="1850" spc="6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estudo,</a:t>
            </a:r>
            <a:r>
              <a:rPr sz="1850" spc="7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contudo,</a:t>
            </a:r>
            <a:r>
              <a:rPr sz="1850" spc="7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aponta</a:t>
            </a:r>
            <a:r>
              <a:rPr sz="1850" spc="65" dirty="0">
                <a:latin typeface="Calibri"/>
                <a:cs typeface="Calibri"/>
              </a:rPr>
              <a:t> </a:t>
            </a:r>
            <a:r>
              <a:rPr sz="1850" spc="-25" dirty="0">
                <a:latin typeface="Calibri"/>
                <a:cs typeface="Calibri"/>
              </a:rPr>
              <a:t>que</a:t>
            </a:r>
            <a:endParaRPr sz="1850">
              <a:latin typeface="Calibri"/>
              <a:cs typeface="Calibri"/>
            </a:endParaRPr>
          </a:p>
          <a:p>
            <a:pPr marL="12700" algn="just">
              <a:lnSpc>
                <a:spcPts val="1850"/>
              </a:lnSpc>
            </a:pPr>
            <a:r>
              <a:rPr sz="1850" dirty="0">
                <a:latin typeface="Calibri"/>
                <a:cs typeface="Calibri"/>
              </a:rPr>
              <a:t>o</a:t>
            </a:r>
            <a:r>
              <a:rPr sz="1850" spc="2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milho</a:t>
            </a:r>
            <a:r>
              <a:rPr sz="1850" spc="2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foi</a:t>
            </a:r>
            <a:r>
              <a:rPr sz="1850" spc="2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preferido</a:t>
            </a:r>
            <a:r>
              <a:rPr sz="1850" spc="2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pelos</a:t>
            </a:r>
            <a:r>
              <a:rPr sz="1850" spc="2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animais</a:t>
            </a:r>
            <a:r>
              <a:rPr sz="1850" spc="2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em</a:t>
            </a:r>
            <a:r>
              <a:rPr sz="1850" spc="20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relação</a:t>
            </a:r>
            <a:r>
              <a:rPr sz="1850" spc="25" dirty="0">
                <a:latin typeface="Calibri"/>
                <a:cs typeface="Calibri"/>
              </a:rPr>
              <a:t> </a:t>
            </a:r>
            <a:r>
              <a:rPr sz="1850" dirty="0">
                <a:latin typeface="Calibri"/>
                <a:cs typeface="Calibri"/>
              </a:rPr>
              <a:t>à</a:t>
            </a:r>
            <a:r>
              <a:rPr sz="1850" spc="25" dirty="0">
                <a:latin typeface="Calibri"/>
                <a:cs typeface="Calibri"/>
              </a:rPr>
              <a:t> </a:t>
            </a:r>
            <a:r>
              <a:rPr sz="1850" spc="-10" dirty="0">
                <a:latin typeface="Calibri"/>
                <a:cs typeface="Calibri"/>
              </a:rPr>
              <a:t>aveia.</a:t>
            </a:r>
            <a:endParaRPr sz="18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697</Words>
  <Application>Microsoft Office PowerPoint</Application>
  <PresentationFormat>Personalizar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Arial MT</vt:lpstr>
      <vt:lpstr>Calibri</vt:lpstr>
      <vt:lpstr>Office Theme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Banner AMC - 2025 - Agropecuaria.pptx</dc:title>
  <dc:creator>Idroponia Tcc</dc:creator>
  <cp:keywords>DAG5KD-6WNw,BAGp85lY1go,0</cp:keywords>
  <cp:lastModifiedBy>Westerlly Jacobson</cp:lastModifiedBy>
  <cp:revision>1</cp:revision>
  <dcterms:created xsi:type="dcterms:W3CDTF">2025-12-16T12:46:01Z</dcterms:created>
  <dcterms:modified xsi:type="dcterms:W3CDTF">2025-12-16T16:20:34Z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2025-12-02T00:00:00Z</vt:filetime>
  </property>
  <property fmtid="{D5CDD505-2E9C-101B-9397-08002B2CF9AE}" pid="3" name="Creator">
    <vt:lpwstr>Canva</vt:lpwstr>
  </property>
  <property fmtid="{D5CDD505-2E9C-101B-9397-08002B2CF9AE}" pid="4" name="LastSaved">
    <vt:filetime>2025-12-16T00:00:00Z</vt:filetime>
  </property>
  <property fmtid="{D5CDD505-2E9C-101B-9397-08002B2CF9AE}" pid="5" name="Producer">
    <vt:lpwstr>Canva</vt:lpwstr>
  </property>
</Properties>
</file>